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578" r:id="rId2"/>
    <p:sldId id="577" r:id="rId3"/>
    <p:sldId id="582" r:id="rId4"/>
    <p:sldId id="57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646"/>
  </p:normalViewPr>
  <p:slideViewPr>
    <p:cSldViewPr snapToGrid="0" snapToObjects="1">
      <p:cViewPr varScale="1">
        <p:scale>
          <a:sx n="113" d="100"/>
          <a:sy n="113" d="100"/>
        </p:scale>
        <p:origin x="8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F8D2F-B064-4DBA-BB18-9AE17C0B3985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0619A-6B73-497D-B16C-40185C0054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98049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9873E-6F8B-BB4A-878B-45FB7BB2F5BB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2E7DF-FA90-7245-B125-F751B3C142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84249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92E7DF-FA90-7245-B125-F751B3C1429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788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92E7DF-FA90-7245-B125-F751B3C14299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263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92E7DF-FA90-7245-B125-F751B3C14299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032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53262AC-308D-3C46-81B9-CCA327E912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86321D3D-3441-0644-BF2B-C6B2EFF65A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EC0686A1-231B-334F-AE9E-6C64F33A2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028BC-C46E-4877-95AB-82EB70EAEDAB}" type="datetime1">
              <a:rPr lang="pt-BR" smtClean="0"/>
              <a:t>17/09/2024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8FFFCF24-499D-514F-9A27-5E3C36917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58E11FD9-9E0A-EC4C-8756-70ABD383C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CF3F7-0F2B-6F4E-BB39-14A6777C2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92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48DBC81-FC91-924F-9C79-E957C87B5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CF1BF040-D751-C74E-86C5-257ECAB2A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593DA800-7C7B-3846-9E53-92B971A8A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FA00-7048-4D02-BC78-EFE6DA33A1FD}" type="datetime1">
              <a:rPr lang="pt-BR" smtClean="0"/>
              <a:t>17/09/2024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AF1794C6-A3D1-6346-B538-9A64DEC18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A9E0C741-930D-9C45-8843-13CD5C930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CF3F7-0F2B-6F4E-BB39-14A6777C2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63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E6C5680C-DE72-6C40-87F8-B7690A439D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D2901222-0C6C-F74A-AE47-99DDD0F27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7A4745CC-D143-9149-ABFB-B3E5A818E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2CE60-0AA5-4DDD-8C67-A52304BA67CD}" type="datetime1">
              <a:rPr lang="pt-BR" smtClean="0"/>
              <a:t>17/09/2024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F08BCCF2-63F8-414B-8EA2-28686EAA3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D643DDC1-BBF5-6B41-995E-30C52A85A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CF3F7-0F2B-6F4E-BB39-14A6777C2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234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6901AAB-51CB-2944-84EF-7F98AE969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C5A019E4-30DD-B344-8458-4E1BC3E32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7040902E-ECAA-1E4B-857F-79304F95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4AA-689A-4ED2-904F-589BB16C1642}" type="datetime1">
              <a:rPr lang="pt-BR" smtClean="0"/>
              <a:t>17/09/2024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BFB452D4-1B56-5A40-B8FB-0AB76DBD1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E71E8FE0-EF5D-5345-A438-B3A5DD91D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CF3F7-0F2B-6F4E-BB39-14A6777C2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854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317535D-74C7-D04D-87BA-3A20B3466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8F51B4D2-29C8-5D4D-A8D9-22DF41ACF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3B548EE5-8A19-8746-8794-C89379A5D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774D-A169-4499-8B9C-75955DCD02F3}" type="datetime1">
              <a:rPr lang="pt-BR" smtClean="0"/>
              <a:t>17/09/2024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E7035033-A4D6-264C-9C7E-78EB8E354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1201E532-09B8-9140-8108-A4BC34A9B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CF3F7-0F2B-6F4E-BB39-14A6777C2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8870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B5D93DE-6299-EF4A-94F2-5D8EEECAA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65BC5812-DD7A-0D44-98D7-6299E9E6FF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8D7B45FE-0FAA-2B4D-98FC-CAC78506E2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E39BFD78-1964-F449-85BC-43D348B8D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E2F5A-7247-45D1-8E2E-619001B61781}" type="datetime1">
              <a:rPr lang="pt-BR" smtClean="0"/>
              <a:t>17/09/2024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1511FFF5-916E-AD42-B93B-DDDED588A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A63B808C-A894-9545-B44F-9C82304F0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CF3F7-0F2B-6F4E-BB39-14A6777C2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7998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79DE7C3-A018-E44F-ADA3-B231B9E7B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954AD50E-0948-E449-ABFC-45DB1432B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FFA2AF2D-BC2A-7443-A6A8-E8274EB0D3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31A5B27C-FA58-2C49-A92B-DCD043FA19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22A23BDD-9A3E-8148-8E45-971771CAA3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C2275879-1001-2340-8AAF-47B860F08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E1E1-C61F-4D30-B042-9C513E02A28A}" type="datetime1">
              <a:rPr lang="pt-BR" smtClean="0"/>
              <a:t>17/09/2024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A81C9089-A0F2-5346-9D25-C41C1DE67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96728E41-64A9-5442-8ED9-CFC4D998F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CF3F7-0F2B-6F4E-BB39-14A6777C2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172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B0E6A48-A0C7-5246-953F-773425109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2FC324D0-714A-3A4C-B605-3716AFBAA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EE877-4A26-4197-B05E-0420EA25A9D6}" type="datetime1">
              <a:rPr lang="pt-BR" smtClean="0"/>
              <a:t>17/09/2024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C4912513-0586-DC47-AB36-DCB45E53D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04900B69-CD9C-6F4B-BF01-DD0B56CE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CF3F7-0F2B-6F4E-BB39-14A6777C2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436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954CF736-A9C7-F845-9FC0-3B410B626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E6444-FE4F-4077-96A9-5BF7BB247CC0}" type="datetime1">
              <a:rPr lang="pt-BR" smtClean="0"/>
              <a:t>17/09/2024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A9718C41-96EA-2F42-9045-5B3482612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C599D255-E0F1-8B41-A509-A8616D7A3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CF3F7-0F2B-6F4E-BB39-14A6777C2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009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9EECFF4-9951-EE49-A0B6-922B70BF6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FBA4B0AB-32AD-4A46-A8EF-C7BC2CF56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286BE984-01CA-9C4F-A5F5-6E05BB0DC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1444A33F-BA57-314F-BD66-89B655E3D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6344-D3CF-473F-8CF8-955CCF24A93A}" type="datetime1">
              <a:rPr lang="pt-BR" smtClean="0"/>
              <a:t>17/09/2024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E7FAF51C-82FE-5242-BD40-C6A66447C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5E3DF09F-12D2-E14B-8E12-AE556C11D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CF3F7-0F2B-6F4E-BB39-14A6777C2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5671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98EF9C0-E5B4-0B4E-AC4B-3E175D3E3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F43E9259-0BFC-314C-A94F-D258A6303D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24693D64-452D-3440-AF1D-B0B940EC1D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BCFE36B5-7080-A74E-821C-45DEF2F55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EFE2-C27F-42B0-BC11-99E01F80DFD7}" type="datetime1">
              <a:rPr lang="pt-BR" smtClean="0"/>
              <a:t>17/09/2024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0745A574-C2DD-3640-8B7B-1F12CFAF1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DAF97D9E-94AA-C942-B73A-5D3257FF4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CF3F7-0F2B-6F4E-BB39-14A6777C2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798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CCB350F2-CA06-0E41-B180-1FD750D5C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8863D126-7AF2-054B-8296-7B45A7A47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D16E91C3-52EA-5D45-9F7E-36DBBB2068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54DA4-5466-46AD-A670-C893193F769E}" type="datetime1">
              <a:rPr lang="pt-BR" smtClean="0"/>
              <a:t>17/09/2024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9EA827F7-E5B5-6649-8E19-33CB8015E6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C79E6884-020A-7E4B-9616-F52A268DA0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CF3F7-0F2B-6F4E-BB39-14A6777C2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809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1.jpg@01D863C2.7A2AA51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1.jpg@01D863C2.7A2AA51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863C2.7A2AA51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1.jpg@01D863C2.7A2AA51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="" xmlns:a16="http://schemas.microsoft.com/office/drawing/2014/main" id="{C9A36457-A5F4-4103-A443-02581C0918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="" xmlns:a16="http://schemas.microsoft.com/office/drawing/2014/main" id="{DC5FB7E8-B636-40FA-BE8D-48145C0F5C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818" name="Título 1">
            <a:extLst>
              <a:ext uri="{FF2B5EF4-FFF2-40B4-BE49-F238E27FC236}">
                <a16:creationId xmlns="" xmlns:a16="http://schemas.microsoft.com/office/drawing/2014/main" id="{6D31C743-5F2B-BD48-BF54-B2098DE05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42" y="606684"/>
            <a:ext cx="10657783" cy="1173342"/>
          </a:xfrm>
        </p:spPr>
        <p:txBody>
          <a:bodyPr>
            <a:normAutofit/>
          </a:bodyPr>
          <a:lstStyle/>
          <a:p>
            <a:r>
              <a:rPr lang="pt-BR" altLang="pt-BR" sz="3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Mapa esquemático das fases da TCE</a:t>
            </a:r>
            <a:br>
              <a:rPr lang="pt-BR" altLang="pt-BR" sz="3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pt-BR" altLang="pt-BR" sz="3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Rito Ordinário – </a:t>
            </a:r>
            <a:r>
              <a:rPr lang="pt-BR" altLang="pt-BR" sz="37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(Art. 35 da IN nº 05/2022-CGDF)</a:t>
            </a:r>
            <a:endParaRPr lang="pt-BR" altLang="pt-BR" sz="3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6" name="Freeform: Shape 75">
            <a:extLst>
              <a:ext uri="{FF2B5EF4-FFF2-40B4-BE49-F238E27FC236}">
                <a16:creationId xmlns="" xmlns:a16="http://schemas.microsoft.com/office/drawing/2014/main" id="{142DCE2C-2863-46FA-9BE7-24365A24D9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Agrupar 42">
            <a:extLst>
              <a:ext uri="{FF2B5EF4-FFF2-40B4-BE49-F238E27FC236}">
                <a16:creationId xmlns="" xmlns:a16="http://schemas.microsoft.com/office/drawing/2014/main" id="{85866F9B-B5B6-A44C-8C75-5DB42DC2A5F9}"/>
              </a:ext>
            </a:extLst>
          </p:cNvPr>
          <p:cNvGrpSpPr/>
          <p:nvPr/>
        </p:nvGrpSpPr>
        <p:grpSpPr>
          <a:xfrm>
            <a:off x="776334" y="1657135"/>
            <a:ext cx="9806923" cy="4951869"/>
            <a:chOff x="980909" y="1872259"/>
            <a:chExt cx="9806923" cy="4951869"/>
          </a:xfrm>
        </p:grpSpPr>
        <p:grpSp>
          <p:nvGrpSpPr>
            <p:cNvPr id="5" name="Agrupar 4">
              <a:extLst>
                <a:ext uri="{FF2B5EF4-FFF2-40B4-BE49-F238E27FC236}">
                  <a16:creationId xmlns="" xmlns:a16="http://schemas.microsoft.com/office/drawing/2014/main" id="{8AD6A426-FBF8-B248-82FE-9D48931189C7}"/>
                </a:ext>
              </a:extLst>
            </p:cNvPr>
            <p:cNvGrpSpPr/>
            <p:nvPr/>
          </p:nvGrpSpPr>
          <p:grpSpPr>
            <a:xfrm>
              <a:off x="1440558" y="1872259"/>
              <a:ext cx="9347274" cy="4837502"/>
              <a:chOff x="1440558" y="1872259"/>
              <a:chExt cx="9347274" cy="4837502"/>
            </a:xfrm>
          </p:grpSpPr>
          <p:grpSp>
            <p:nvGrpSpPr>
              <p:cNvPr id="3" name="Agrupar 2">
                <a:extLst>
                  <a:ext uri="{FF2B5EF4-FFF2-40B4-BE49-F238E27FC236}">
                    <a16:creationId xmlns="" xmlns:a16="http://schemas.microsoft.com/office/drawing/2014/main" id="{87074C73-A634-7242-BCE9-20685DD0AB7C}"/>
                  </a:ext>
                </a:extLst>
              </p:cNvPr>
              <p:cNvGrpSpPr/>
              <p:nvPr/>
            </p:nvGrpSpPr>
            <p:grpSpPr>
              <a:xfrm>
                <a:off x="1868985" y="2023517"/>
                <a:ext cx="8918847" cy="4546142"/>
                <a:chOff x="1868985" y="2125115"/>
                <a:chExt cx="8918847" cy="4546142"/>
              </a:xfrm>
            </p:grpSpPr>
            <p:grpSp>
              <p:nvGrpSpPr>
                <p:cNvPr id="2" name="Agrupar 1">
                  <a:extLst>
                    <a:ext uri="{FF2B5EF4-FFF2-40B4-BE49-F238E27FC236}">
                      <a16:creationId xmlns="" xmlns:a16="http://schemas.microsoft.com/office/drawing/2014/main" id="{16A18A7E-AD45-534F-ADC7-0D7BEA21A3F9}"/>
                    </a:ext>
                  </a:extLst>
                </p:cNvPr>
                <p:cNvGrpSpPr/>
                <p:nvPr/>
              </p:nvGrpSpPr>
              <p:grpSpPr>
                <a:xfrm>
                  <a:off x="1868986" y="2125115"/>
                  <a:ext cx="8918846" cy="3349102"/>
                  <a:chOff x="1048568" y="2306631"/>
                  <a:chExt cx="10094864" cy="4107817"/>
                </a:xfrm>
              </p:grpSpPr>
              <p:grpSp>
                <p:nvGrpSpPr>
                  <p:cNvPr id="7" name="Agrupar 6">
                    <a:extLst>
                      <a:ext uri="{FF2B5EF4-FFF2-40B4-BE49-F238E27FC236}">
                        <a16:creationId xmlns="" xmlns:a16="http://schemas.microsoft.com/office/drawing/2014/main" id="{8735800A-236B-134F-9AFB-74E4ABD6CD80}"/>
                      </a:ext>
                    </a:extLst>
                  </p:cNvPr>
                  <p:cNvGrpSpPr/>
                  <p:nvPr/>
                </p:nvGrpSpPr>
                <p:grpSpPr>
                  <a:xfrm>
                    <a:off x="1048568" y="2306631"/>
                    <a:ext cx="10094864" cy="4107817"/>
                    <a:chOff x="0" y="0"/>
                    <a:chExt cx="7642043" cy="4108360"/>
                  </a:xfrm>
                </p:grpSpPr>
                <p:sp>
                  <p:nvSpPr>
                    <p:cNvPr id="8" name="Retângulo Arredondado 7">
                      <a:extLst>
                        <a:ext uri="{FF2B5EF4-FFF2-40B4-BE49-F238E27FC236}">
                          <a16:creationId xmlns="" xmlns:a16="http://schemas.microsoft.com/office/drawing/2014/main" id="{CA7D3716-DDA1-1F42-B57B-AED58EE31B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0"/>
                      <a:ext cx="3371850" cy="1216479"/>
                    </a:xfrm>
                    <a:prstGeom prst="roundRect">
                      <a:avLst/>
                    </a:prstGeom>
                    <a:solidFill>
                      <a:schemeClr val="accent1">
                        <a:alpha val="50295"/>
                      </a:schemeClr>
                    </a:solidFill>
                    <a:ln>
                      <a:solidFill>
                        <a:schemeClr val="accent1">
                          <a:shade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AUTORIDADE INSTAURADORA</a:t>
                      </a:r>
                      <a:endParaRPr lang="pt-BR" sz="14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Instauração da TCE</a:t>
                      </a:r>
                      <a:endParaRPr lang="pt-BR" sz="14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Comunicar a instauração à CGDF e ao TCDF</a:t>
                      </a:r>
                      <a:endParaRPr lang="pt-BR" sz="14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9" name="Seta para a Direita Listrada 8">
                      <a:extLst>
                        <a:ext uri="{FF2B5EF4-FFF2-40B4-BE49-F238E27FC236}">
                          <a16:creationId xmlns="" xmlns:a16="http://schemas.microsoft.com/office/drawing/2014/main" id="{7E4CA7EA-CE38-3348-B45F-B2F27DCD05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02478" y="453572"/>
                      <a:ext cx="284309" cy="291993"/>
                    </a:xfrm>
                    <a:prstGeom prst="stripedRightArrow">
                      <a:avLst/>
                    </a:prstGeom>
                    <a:solidFill>
                      <a:schemeClr val="accent6">
                        <a:lumMod val="75000"/>
                        <a:alpha val="59367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pt-BR" sz="1400"/>
                    </a:p>
                  </p:txBody>
                </p:sp>
                <p:sp>
                  <p:nvSpPr>
                    <p:cNvPr id="11" name="Retângulo Arredondado 10">
                      <a:extLst>
                        <a:ext uri="{FF2B5EF4-FFF2-40B4-BE49-F238E27FC236}">
                          <a16:creationId xmlns="" xmlns:a16="http://schemas.microsoft.com/office/drawing/2014/main" id="{E623FEA9-E9DF-1F4A-8950-1B69DDAFA5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24993" y="228600"/>
                      <a:ext cx="1608362" cy="729615"/>
                    </a:xfrm>
                    <a:prstGeom prst="roundRect">
                      <a:avLst/>
                    </a:prstGeom>
                    <a:solidFill>
                      <a:schemeClr val="accent4">
                        <a:lumMod val="75000"/>
                        <a:alpha val="50295"/>
                      </a:schemeClr>
                    </a:solidFill>
                    <a:ln>
                      <a:solidFill>
                        <a:schemeClr val="accent1">
                          <a:shade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CTCE</a:t>
                      </a:r>
                      <a:endParaRPr lang="pt-BR" sz="14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Execução da TCE</a:t>
                      </a:r>
                      <a:endParaRPr lang="pt-BR" sz="14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2" name="Retângulo Arredondado 11">
                      <a:extLst>
                        <a:ext uri="{FF2B5EF4-FFF2-40B4-BE49-F238E27FC236}">
                          <a16:creationId xmlns="" xmlns:a16="http://schemas.microsoft.com/office/drawing/2014/main" id="{267ACF48-5E03-DB4B-9B9C-1A7931BD3E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88528" y="81643"/>
                      <a:ext cx="1453515" cy="1071245"/>
                    </a:xfrm>
                    <a:prstGeom prst="roundRect">
                      <a:avLst/>
                    </a:prstGeom>
                    <a:solidFill>
                      <a:schemeClr val="accent1">
                        <a:alpha val="50295"/>
                      </a:schemeClr>
                    </a:solidFill>
                    <a:ln>
                      <a:solidFill>
                        <a:schemeClr val="accent1">
                          <a:shade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5875" indent="-15875" algn="ctr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SETOR CONTÁBIL</a:t>
                      </a:r>
                      <a:endParaRPr lang="pt-BR" sz="14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Symbol" pitchFamily="2" charset="2"/>
                        <a:buChar char="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cs typeface="Times New Roman" panose="02020603050405020304" pitchFamily="18" charset="0"/>
                        </a:rPr>
                        <a:t>Efetuar </a:t>
                      </a:r>
                      <a:r>
                        <a:rPr lang="pt-BR" sz="1400" dirty="0">
                          <a:solidFill>
                            <a:srgbClr val="000000"/>
                          </a:solidFill>
                          <a:cs typeface="Times New Roman" panose="02020603050405020304" pitchFamily="18" charset="0"/>
                        </a:rPr>
                        <a:t>registro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cs typeface="Times New Roman" panose="02020603050405020304" pitchFamily="18" charset="0"/>
                        </a:rPr>
                        <a:t> contábil</a:t>
                      </a:r>
                      <a:endParaRPr lang="pt-BR" sz="1400" dirty="0">
                        <a:solidFill>
                          <a:srgbClr val="000000"/>
                        </a:solidFill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3" name="Seta para a Direita Listrada 12">
                      <a:extLst>
                        <a:ext uri="{FF2B5EF4-FFF2-40B4-BE49-F238E27FC236}">
                          <a16:creationId xmlns="" xmlns:a16="http://schemas.microsoft.com/office/drawing/2014/main" id="{C76C1994-3268-5741-9F28-9A50617ABC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61544" y="453572"/>
                      <a:ext cx="284309" cy="291993"/>
                    </a:xfrm>
                    <a:prstGeom prst="stripedRightArrow">
                      <a:avLst/>
                    </a:prstGeom>
                    <a:solidFill>
                      <a:schemeClr val="accent6">
                        <a:lumMod val="75000"/>
                        <a:alpha val="59367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pt-BR" sz="1400"/>
                    </a:p>
                  </p:txBody>
                </p:sp>
                <p:sp>
                  <p:nvSpPr>
                    <p:cNvPr id="14" name="Retângulo Arredondado 13">
                      <a:extLst>
                        <a:ext uri="{FF2B5EF4-FFF2-40B4-BE49-F238E27FC236}">
                          <a16:creationId xmlns="" xmlns:a16="http://schemas.microsoft.com/office/drawing/2014/main" id="{7BA8F88B-BAA2-F44B-ABF6-62EE8351046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66476" y="1567542"/>
                      <a:ext cx="1575567" cy="1071245"/>
                    </a:xfrm>
                    <a:prstGeom prst="roundRect">
                      <a:avLst/>
                    </a:prstGeom>
                    <a:solidFill>
                      <a:schemeClr val="accent1">
                        <a:alpha val="50295"/>
                      </a:schemeClr>
                    </a:solidFill>
                    <a:ln>
                      <a:solidFill>
                        <a:schemeClr val="accent1">
                          <a:shade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5875" algn="ctr"/>
                      <a:r>
                        <a:rPr lang="en-US" sz="1400" b="1" dirty="0">
                          <a:solidFill>
                            <a:srgbClr val="000000"/>
                          </a:solidFill>
                          <a:cs typeface="Times New Roman" panose="02020603050405020304" pitchFamily="18" charset="0"/>
                        </a:rPr>
                        <a:t>SETOR PATRIMÔNIO</a:t>
                      </a:r>
                      <a:endParaRPr lang="pt-BR" sz="1400" b="1" dirty="0">
                        <a:solidFill>
                          <a:srgbClr val="000000"/>
                        </a:solidFill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Symbol" pitchFamily="2" charset="2"/>
                        <a:buChar char="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cs typeface="Times New Roman" panose="02020603050405020304" pitchFamily="18" charset="0"/>
                        </a:rPr>
                        <a:t>Efetuar </a:t>
                      </a:r>
                      <a:r>
                        <a:rPr lang="pt-BR" sz="1400" dirty="0">
                          <a:solidFill>
                            <a:srgbClr val="000000"/>
                          </a:solidFill>
                          <a:cs typeface="Times New Roman" panose="02020603050405020304" pitchFamily="18" charset="0"/>
                        </a:rPr>
                        <a:t>registro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cs typeface="Times New Roman" panose="02020603050405020304" pitchFamily="18" charset="0"/>
                        </a:rPr>
                        <a:t>patrimonial</a:t>
                      </a:r>
                      <a:endParaRPr lang="pt-BR" sz="1400" dirty="0">
                        <a:solidFill>
                          <a:srgbClr val="000000"/>
                        </a:solidFill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5" name="Retângulo Arredondado 14">
                      <a:extLst>
                        <a:ext uri="{FF2B5EF4-FFF2-40B4-BE49-F238E27FC236}">
                          <a16:creationId xmlns="" xmlns:a16="http://schemas.microsoft.com/office/drawing/2014/main" id="{FD594303-A280-5F47-A6FF-48E14218F5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50419" y="1567542"/>
                      <a:ext cx="1575567" cy="1071245"/>
                    </a:xfrm>
                    <a:prstGeom prst="roundRect">
                      <a:avLst/>
                    </a:prstGeom>
                    <a:solidFill>
                      <a:schemeClr val="accent1">
                        <a:alpha val="50295"/>
                      </a:schemeClr>
                    </a:solidFill>
                    <a:ln>
                      <a:solidFill>
                        <a:schemeClr val="accent1">
                          <a:shade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5875" algn="ctr"/>
                      <a:r>
                        <a:rPr lang="en-US" sz="1400" b="1" dirty="0">
                          <a:solidFill>
                            <a:srgbClr val="000000"/>
                          </a:solidFill>
                          <a:cs typeface="Times New Roman" panose="02020603050405020304" pitchFamily="18" charset="0"/>
                        </a:rPr>
                        <a:t>AUTORIDADE INSTAURADORA</a:t>
                      </a:r>
                      <a:endParaRPr lang="pt-BR" sz="1400" b="1" dirty="0">
                        <a:solidFill>
                          <a:srgbClr val="000000"/>
                        </a:solidFill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Symbol" pitchFamily="2" charset="2"/>
                        <a:buChar char="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cs typeface="Times New Roman" panose="02020603050405020304" pitchFamily="18" charset="0"/>
                        </a:rPr>
                        <a:t>Manifestação</a:t>
                      </a:r>
                      <a:endParaRPr lang="pt-BR" sz="1400" dirty="0">
                        <a:solidFill>
                          <a:srgbClr val="000000"/>
                        </a:solidFill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6" name="Seta para a Direita Listrada 15">
                      <a:extLst>
                        <a:ext uri="{FF2B5EF4-FFF2-40B4-BE49-F238E27FC236}">
                          <a16:creationId xmlns="" xmlns:a16="http://schemas.microsoft.com/office/drawing/2014/main" id="{BC00B51B-7493-9443-934A-52A885A36BAE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778625" y="1202418"/>
                      <a:ext cx="283845" cy="291465"/>
                    </a:xfrm>
                    <a:prstGeom prst="stripedRightArrow">
                      <a:avLst/>
                    </a:prstGeom>
                    <a:solidFill>
                      <a:schemeClr val="accent6">
                        <a:lumMod val="75000"/>
                        <a:alpha val="59367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pt-BR" sz="1400"/>
                    </a:p>
                  </p:txBody>
                </p:sp>
                <p:sp>
                  <p:nvSpPr>
                    <p:cNvPr id="17" name="Retângulo Arredondado 16">
                      <a:extLst>
                        <a:ext uri="{FF2B5EF4-FFF2-40B4-BE49-F238E27FC236}">
                          <a16:creationId xmlns="" xmlns:a16="http://schemas.microsoft.com/office/drawing/2014/main" id="{D3D71363-5A7D-4A48-AEC1-9682E1AD69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22037" y="1567542"/>
                      <a:ext cx="1647825" cy="1071245"/>
                    </a:xfrm>
                    <a:prstGeom prst="roundRect">
                      <a:avLst/>
                    </a:prstGeom>
                    <a:solidFill>
                      <a:schemeClr val="accent1">
                        <a:alpha val="50295"/>
                      </a:schemeClr>
                    </a:solidFill>
                    <a:ln>
                      <a:solidFill>
                        <a:schemeClr val="accent1">
                          <a:shade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5875" algn="ctr"/>
                      <a:r>
                        <a:rPr lang="en-US" sz="1400" b="1" dirty="0">
                          <a:solidFill>
                            <a:srgbClr val="000000"/>
                          </a:solidFill>
                          <a:cs typeface="Times New Roman" panose="02020603050405020304" pitchFamily="18" charset="0"/>
                        </a:rPr>
                        <a:t>SUBCI/CGDF</a:t>
                      </a:r>
                      <a:endParaRPr lang="pt-BR" sz="1400" b="1" dirty="0">
                        <a:solidFill>
                          <a:srgbClr val="000000"/>
                        </a:solidFill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Symbol" pitchFamily="2" charset="2"/>
                        <a:buChar char="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cs typeface="Times New Roman" panose="02020603050405020304" pitchFamily="18" charset="0"/>
                        </a:rPr>
                        <a:t>Relatório e Certificado de Auditoria</a:t>
                      </a:r>
                      <a:endParaRPr lang="pt-BR" sz="1400" dirty="0">
                        <a:solidFill>
                          <a:srgbClr val="000000"/>
                        </a:solidFill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8" name="Seta para a Direita Listrada 17">
                      <a:extLst>
                        <a:ext uri="{FF2B5EF4-FFF2-40B4-BE49-F238E27FC236}">
                          <a16:creationId xmlns="" xmlns:a16="http://schemas.microsoft.com/office/drawing/2014/main" id="{56B1E7E0-816C-D74B-B8E4-497F1A991762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3720219" y="1939472"/>
                      <a:ext cx="283845" cy="291465"/>
                    </a:xfrm>
                    <a:prstGeom prst="stripedRightArrow">
                      <a:avLst/>
                    </a:prstGeom>
                    <a:solidFill>
                      <a:schemeClr val="accent6">
                        <a:lumMod val="75000"/>
                        <a:alpha val="59367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pt-BR" sz="1400"/>
                    </a:p>
                  </p:txBody>
                </p:sp>
                <p:sp>
                  <p:nvSpPr>
                    <p:cNvPr id="19" name="Retângulo Arredondado 18">
                      <a:extLst>
                        <a:ext uri="{FF2B5EF4-FFF2-40B4-BE49-F238E27FC236}">
                          <a16:creationId xmlns="" xmlns:a16="http://schemas.microsoft.com/office/drawing/2014/main" id="{099C4C29-BEA4-484E-9891-ECD45C78A1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1567543"/>
                      <a:ext cx="1647825" cy="1071245"/>
                    </a:xfrm>
                    <a:prstGeom prst="roundRect">
                      <a:avLst/>
                    </a:prstGeom>
                    <a:solidFill>
                      <a:schemeClr val="accent1">
                        <a:alpha val="50295"/>
                      </a:schemeClr>
                    </a:solidFill>
                    <a:ln>
                      <a:solidFill>
                        <a:schemeClr val="accent1">
                          <a:shade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5875" algn="ctr"/>
                      <a:r>
                        <a:rPr lang="en-US" sz="1400" b="1" dirty="0">
                          <a:solidFill>
                            <a:srgbClr val="000000"/>
                          </a:solidFill>
                          <a:cs typeface="Times New Roman" panose="02020603050405020304" pitchFamily="18" charset="0"/>
                        </a:rPr>
                        <a:t>DIRIGENTE MÁXIMO</a:t>
                      </a:r>
                      <a:endParaRPr lang="pt-BR" sz="1400" b="1" dirty="0">
                        <a:solidFill>
                          <a:srgbClr val="000000"/>
                        </a:solidFill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Symbol" pitchFamily="2" charset="2"/>
                        <a:buChar char="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cs typeface="Times New Roman" panose="02020603050405020304" pitchFamily="18" charset="0"/>
                        </a:rPr>
                        <a:t>Pronunciamento</a:t>
                      </a:r>
                      <a:endParaRPr lang="pt-BR" sz="1400" dirty="0">
                        <a:solidFill>
                          <a:srgbClr val="000000"/>
                        </a:solidFill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0" name="Seta para a Direita Listrada 19">
                      <a:extLst>
                        <a:ext uri="{FF2B5EF4-FFF2-40B4-BE49-F238E27FC236}">
                          <a16:creationId xmlns="" xmlns:a16="http://schemas.microsoft.com/office/drawing/2014/main" id="{5BDB2641-E1C8-5542-87B1-6F323CD1DFB4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1698182" y="1931307"/>
                      <a:ext cx="283845" cy="291465"/>
                    </a:xfrm>
                    <a:prstGeom prst="stripedRightArrow">
                      <a:avLst/>
                    </a:prstGeom>
                    <a:solidFill>
                      <a:schemeClr val="accent6">
                        <a:lumMod val="75000"/>
                        <a:alpha val="59367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pt-BR" sz="1400"/>
                    </a:p>
                  </p:txBody>
                </p:sp>
                <p:sp>
                  <p:nvSpPr>
                    <p:cNvPr id="21" name="Retângulo Arredondado 20">
                      <a:extLst>
                        <a:ext uri="{FF2B5EF4-FFF2-40B4-BE49-F238E27FC236}">
                          <a16:creationId xmlns="" xmlns:a16="http://schemas.microsoft.com/office/drawing/2014/main" id="{A2ABFE4B-0CD1-2B46-855D-169B8B4A0C1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3037115"/>
                      <a:ext cx="1647825" cy="1071245"/>
                    </a:xfrm>
                    <a:prstGeom prst="roundRect">
                      <a:avLst/>
                    </a:prstGeom>
                    <a:solidFill>
                      <a:schemeClr val="accent1">
                        <a:alpha val="50295"/>
                      </a:schemeClr>
                    </a:solidFill>
                    <a:ln>
                      <a:solidFill>
                        <a:schemeClr val="accent1">
                          <a:shade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5875" algn="ctr"/>
                      <a:r>
                        <a:rPr lang="en-US" sz="1400" b="1" dirty="0">
                          <a:solidFill>
                            <a:srgbClr val="000000"/>
                          </a:solidFill>
                          <a:cs typeface="Times New Roman" panose="02020603050405020304" pitchFamily="18" charset="0"/>
                        </a:rPr>
                        <a:t>SUBCI/CGDF</a:t>
                      </a:r>
                      <a:endParaRPr lang="pt-BR" sz="1400" b="1" dirty="0">
                        <a:solidFill>
                          <a:srgbClr val="000000"/>
                        </a:solidFill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Symbol" pitchFamily="2" charset="2"/>
                        <a:buChar char=""/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cs typeface="Times New Roman" panose="02020603050405020304" pitchFamily="18" charset="0"/>
                        </a:rPr>
                        <a:t>Envio ao TCDF</a:t>
                      </a:r>
                    </a:p>
                  </p:txBody>
                </p:sp>
                <p:sp>
                  <p:nvSpPr>
                    <p:cNvPr id="22" name="Seta para a Direita Listrada 21">
                      <a:extLst>
                        <a:ext uri="{FF2B5EF4-FFF2-40B4-BE49-F238E27FC236}">
                          <a16:creationId xmlns="" xmlns:a16="http://schemas.microsoft.com/office/drawing/2014/main" id="{38AA08D9-40FC-434E-9E48-DA55C3E270C2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96910" y="1939472"/>
                      <a:ext cx="283845" cy="291465"/>
                    </a:xfrm>
                    <a:prstGeom prst="stripedRightArrow">
                      <a:avLst/>
                    </a:prstGeom>
                    <a:solidFill>
                      <a:schemeClr val="accent6">
                        <a:lumMod val="75000"/>
                        <a:alpha val="59367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pt-BR" sz="1400"/>
                    </a:p>
                  </p:txBody>
                </p:sp>
              </p:grpSp>
              <p:sp>
                <p:nvSpPr>
                  <p:cNvPr id="23" name="Seta para a Direita Listrada 22">
                    <a:extLst>
                      <a:ext uri="{FF2B5EF4-FFF2-40B4-BE49-F238E27FC236}">
                        <a16:creationId xmlns="" xmlns:a16="http://schemas.microsoft.com/office/drawing/2014/main" id="{C0194D5A-2F1E-E347-BD3D-05E86C6CA6B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1995023" y="4961677"/>
                    <a:ext cx="283807" cy="385015"/>
                  </a:xfrm>
                  <a:prstGeom prst="stripedRightArrow">
                    <a:avLst/>
                  </a:prstGeom>
                  <a:solidFill>
                    <a:schemeClr val="accent6">
                      <a:lumMod val="75000"/>
                      <a:alpha val="59367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pt-BR" sz="1400"/>
                  </a:p>
                </p:txBody>
              </p:sp>
            </p:grpSp>
            <p:grpSp>
              <p:nvGrpSpPr>
                <p:cNvPr id="24" name="Agrupar 23">
                  <a:extLst>
                    <a:ext uri="{FF2B5EF4-FFF2-40B4-BE49-F238E27FC236}">
                      <a16:creationId xmlns="" xmlns:a16="http://schemas.microsoft.com/office/drawing/2014/main" id="{8D0ECC12-32A8-7944-A17C-9B87AF47156C}"/>
                    </a:ext>
                  </a:extLst>
                </p:cNvPr>
                <p:cNvGrpSpPr/>
                <p:nvPr/>
              </p:nvGrpSpPr>
              <p:grpSpPr>
                <a:xfrm>
                  <a:off x="1868985" y="5528072"/>
                  <a:ext cx="1923137" cy="1143185"/>
                  <a:chOff x="1048568" y="5012281"/>
                  <a:chExt cx="2176717" cy="1402166"/>
                </a:xfrm>
              </p:grpSpPr>
              <p:sp>
                <p:nvSpPr>
                  <p:cNvPr id="39" name="Retângulo Arredondado 38">
                    <a:extLst>
                      <a:ext uri="{FF2B5EF4-FFF2-40B4-BE49-F238E27FC236}">
                        <a16:creationId xmlns="" xmlns:a16="http://schemas.microsoft.com/office/drawing/2014/main" id="{F805034B-0EBB-BC4E-8355-DAE7485AC582}"/>
                      </a:ext>
                    </a:extLst>
                  </p:cNvPr>
                  <p:cNvSpPr/>
                  <p:nvPr/>
                </p:nvSpPr>
                <p:spPr>
                  <a:xfrm>
                    <a:off x="1048568" y="5343344"/>
                    <a:ext cx="2176717" cy="1071103"/>
                  </a:xfrm>
                  <a:prstGeom prst="roundRect">
                    <a:avLst/>
                  </a:prstGeom>
                  <a:solidFill>
                    <a:schemeClr val="accent1">
                      <a:alpha val="50295"/>
                    </a:schemeClr>
                  </a:solidFill>
                  <a:ln>
                    <a:solidFill>
                      <a:schemeClr val="accent1">
                        <a:shade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5875" algn="ctr"/>
                    <a:r>
                      <a:rPr lang="en-US" sz="1400" b="1" dirty="0">
                        <a:solidFill>
                          <a:srgbClr val="000000"/>
                        </a:solidFill>
                        <a:cs typeface="Times New Roman" panose="02020603050405020304" pitchFamily="18" charset="0"/>
                      </a:rPr>
                      <a:t>TCDF</a:t>
                    </a:r>
                    <a:endParaRPr lang="pt-BR" sz="1400" b="1" dirty="0">
                      <a:solidFill>
                        <a:srgbClr val="000000"/>
                      </a:solidFill>
                      <a:cs typeface="Times New Roman" panose="02020603050405020304" pitchFamily="18" charset="0"/>
                    </a:endParaRPr>
                  </a:p>
                  <a:p>
                    <a:pPr marL="342900" indent="-342900">
                      <a:buFont typeface="Symbol" pitchFamily="2" charset="2"/>
                      <a:buChar char=""/>
                    </a:pPr>
                    <a:r>
                      <a:rPr lang="pt-BR" sz="1400" dirty="0">
                        <a:solidFill>
                          <a:srgbClr val="000000"/>
                        </a:solidFill>
                        <a:cs typeface="Times New Roman" panose="02020603050405020304" pitchFamily="18" charset="0"/>
                      </a:rPr>
                      <a:t>Julgar</a:t>
                    </a:r>
                  </a:p>
                </p:txBody>
              </p:sp>
              <p:sp>
                <p:nvSpPr>
                  <p:cNvPr id="26" name="Seta para a Direita Listrada 25">
                    <a:extLst>
                      <a:ext uri="{FF2B5EF4-FFF2-40B4-BE49-F238E27FC236}">
                        <a16:creationId xmlns="" xmlns:a16="http://schemas.microsoft.com/office/drawing/2014/main" id="{B81EEDFE-59C3-C549-9775-E409D7D9692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1995023" y="4961677"/>
                    <a:ext cx="283807" cy="385015"/>
                  </a:xfrm>
                  <a:prstGeom prst="stripedRightArrow">
                    <a:avLst/>
                  </a:prstGeom>
                  <a:solidFill>
                    <a:schemeClr val="accent6">
                      <a:lumMod val="75000"/>
                      <a:alpha val="59367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pt-BR" sz="1400"/>
                  </a:p>
                </p:txBody>
              </p:sp>
            </p:grpSp>
          </p:grpSp>
          <p:sp>
            <p:nvSpPr>
              <p:cNvPr id="4" name="Chave Esquerda 3">
                <a:extLst>
                  <a:ext uri="{FF2B5EF4-FFF2-40B4-BE49-F238E27FC236}">
                    <a16:creationId xmlns="" xmlns:a16="http://schemas.microsoft.com/office/drawing/2014/main" id="{5C8B559F-0D7A-C148-991F-2F0DD6D0D40C}"/>
                  </a:ext>
                </a:extLst>
              </p:cNvPr>
              <p:cNvSpPr/>
              <p:nvPr/>
            </p:nvSpPr>
            <p:spPr>
              <a:xfrm>
                <a:off x="1440558" y="1872259"/>
                <a:ext cx="412718" cy="3563807"/>
              </a:xfrm>
              <a:prstGeom prst="leftBrac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42" name="Chave Esquerda 41">
                <a:extLst>
                  <a:ext uri="{FF2B5EF4-FFF2-40B4-BE49-F238E27FC236}">
                    <a16:creationId xmlns="" xmlns:a16="http://schemas.microsoft.com/office/drawing/2014/main" id="{E209AE85-C9C5-D647-AC29-6133EB3B2294}"/>
                  </a:ext>
                </a:extLst>
              </p:cNvPr>
              <p:cNvSpPr/>
              <p:nvPr/>
            </p:nvSpPr>
            <p:spPr>
              <a:xfrm>
                <a:off x="1488680" y="5512659"/>
                <a:ext cx="340162" cy="1197102"/>
              </a:xfrm>
              <a:prstGeom prst="leftBrac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41" name="Agrupar 40">
              <a:extLst>
                <a:ext uri="{FF2B5EF4-FFF2-40B4-BE49-F238E27FC236}">
                  <a16:creationId xmlns="" xmlns:a16="http://schemas.microsoft.com/office/drawing/2014/main" id="{ACDE1BF4-50E1-0144-A3E0-39F17F9A4BE4}"/>
                </a:ext>
              </a:extLst>
            </p:cNvPr>
            <p:cNvGrpSpPr/>
            <p:nvPr/>
          </p:nvGrpSpPr>
          <p:grpSpPr>
            <a:xfrm>
              <a:off x="980909" y="2924387"/>
              <a:ext cx="511674" cy="3899741"/>
              <a:chOff x="980909" y="2924387"/>
              <a:chExt cx="511674" cy="3899741"/>
            </a:xfrm>
          </p:grpSpPr>
          <p:sp>
            <p:nvSpPr>
              <p:cNvPr id="10" name="Retângulo Arredondado 9">
                <a:extLst>
                  <a:ext uri="{FF2B5EF4-FFF2-40B4-BE49-F238E27FC236}">
                    <a16:creationId xmlns="" xmlns:a16="http://schemas.microsoft.com/office/drawing/2014/main" id="{2D80A035-0F76-694B-8AE0-561397013102}"/>
                  </a:ext>
                </a:extLst>
              </p:cNvPr>
              <p:cNvSpPr/>
              <p:nvPr/>
            </p:nvSpPr>
            <p:spPr>
              <a:xfrm>
                <a:off x="980909" y="2924387"/>
                <a:ext cx="459649" cy="1421929"/>
              </a:xfrm>
              <a:prstGeom prst="roundRect">
                <a:avLst/>
              </a:prstGeom>
              <a:solidFill>
                <a:schemeClr val="bg2">
                  <a:lumMod val="90000"/>
                  <a:alpha val="40565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pt-BR" dirty="0">
                    <a:solidFill>
                      <a:schemeClr val="tx1"/>
                    </a:solidFill>
                  </a:rPr>
                  <a:t>Fase Interna</a:t>
                </a:r>
              </a:p>
            </p:txBody>
          </p:sp>
          <p:sp>
            <p:nvSpPr>
              <p:cNvPr id="47" name="Retângulo Arredondado 46">
                <a:extLst>
                  <a:ext uri="{FF2B5EF4-FFF2-40B4-BE49-F238E27FC236}">
                    <a16:creationId xmlns="" xmlns:a16="http://schemas.microsoft.com/office/drawing/2014/main" id="{C957CA1E-8636-2B44-AEAD-4EF1C942FA3F}"/>
                  </a:ext>
                </a:extLst>
              </p:cNvPr>
              <p:cNvSpPr/>
              <p:nvPr/>
            </p:nvSpPr>
            <p:spPr>
              <a:xfrm>
                <a:off x="1030917" y="5402199"/>
                <a:ext cx="461666" cy="1421929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  <a:alpha val="40565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pt-BR" dirty="0">
                    <a:solidFill>
                      <a:schemeClr val="tx1"/>
                    </a:solidFill>
                  </a:rPr>
                  <a:t>Fase Externa</a:t>
                </a:r>
              </a:p>
            </p:txBody>
          </p:sp>
        </p:grpSp>
      </p:grp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78329"/>
              </p:ext>
            </p:extLst>
          </p:nvPr>
        </p:nvGraphicFramePr>
        <p:xfrm>
          <a:off x="137840" y="67564"/>
          <a:ext cx="4861449" cy="63031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39025"/>
                <a:gridCol w="3722424"/>
              </a:tblGrid>
              <a:tr h="630314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75565" marR="75565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</a:rPr>
                        <a:t>GOVERNO </a:t>
                      </a:r>
                      <a:r>
                        <a:rPr lang="pt-BR" sz="800" dirty="0">
                          <a:effectLst/>
                        </a:rPr>
                        <a:t>DO DISTRITO </a:t>
                      </a:r>
                      <a:r>
                        <a:rPr lang="pt-BR" sz="800" dirty="0" smtClean="0">
                          <a:effectLst/>
                        </a:rPr>
                        <a:t>FEDERAL</a:t>
                      </a:r>
                    </a:p>
                    <a:p>
                      <a:pPr marL="75565" marR="75565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</a:rPr>
                        <a:t>Controladoria-Geral </a:t>
                      </a:r>
                      <a:r>
                        <a:rPr lang="pt-BR" sz="800" dirty="0">
                          <a:effectLst/>
                        </a:rPr>
                        <a:t>do Distrito </a:t>
                      </a:r>
                      <a:r>
                        <a:rPr lang="pt-BR" sz="800" dirty="0" smtClean="0">
                          <a:effectLst/>
                        </a:rPr>
                        <a:t>Federal</a:t>
                      </a:r>
                    </a:p>
                    <a:p>
                      <a:pPr marL="75565" marR="75565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 err="1" smtClean="0">
                          <a:effectLst/>
                        </a:rPr>
                        <a:t>Subcontroladoria</a:t>
                      </a:r>
                      <a:r>
                        <a:rPr lang="pt-BR" sz="800" dirty="0" smtClean="0">
                          <a:effectLst/>
                        </a:rPr>
                        <a:t> </a:t>
                      </a:r>
                      <a:r>
                        <a:rPr lang="pt-BR" sz="800" dirty="0">
                          <a:effectLst/>
                        </a:rPr>
                        <a:t>de Correição Administrativa</a:t>
                      </a:r>
                      <a:endParaRPr lang="pt-B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pic>
        <p:nvPicPr>
          <p:cNvPr id="1025" name="Imagem 1" descr="cid:image001.jpg@01D863C2.7A2AA51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06" y="192663"/>
            <a:ext cx="548068" cy="3856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24051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="" xmlns:a16="http://schemas.microsoft.com/office/drawing/2014/main" id="{C9A36457-A5F4-4103-A443-02581C0918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="" xmlns:a16="http://schemas.microsoft.com/office/drawing/2014/main" id="{DC5FB7E8-B636-40FA-BE8D-48145C0F5C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4818" name="Título 1">
            <a:extLst>
              <a:ext uri="{FF2B5EF4-FFF2-40B4-BE49-F238E27FC236}">
                <a16:creationId xmlns="" xmlns:a16="http://schemas.microsoft.com/office/drawing/2014/main" id="{6D31C743-5F2B-BD48-BF54-B2098DE05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834" y="1071602"/>
            <a:ext cx="10639328" cy="1188720"/>
          </a:xfrm>
        </p:spPr>
        <p:txBody>
          <a:bodyPr>
            <a:normAutofit/>
          </a:bodyPr>
          <a:lstStyle/>
          <a:p>
            <a:r>
              <a:rPr lang="pt-BR" altLang="pt-BR" sz="3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Mapa esquemático das fases da TCE</a:t>
            </a:r>
            <a:br>
              <a:rPr lang="pt-BR" altLang="pt-BR" sz="3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pt-BR" altLang="pt-BR" sz="3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Rito Sumário – </a:t>
            </a:r>
            <a:r>
              <a:rPr lang="pt-BR" altLang="pt-BR" sz="37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(Art. 51 da IN nº 05/2022-CGDF)</a:t>
            </a:r>
            <a:endParaRPr lang="pt-BR" altLang="pt-BR" sz="3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6" name="Freeform: Shape 75">
            <a:extLst>
              <a:ext uri="{FF2B5EF4-FFF2-40B4-BE49-F238E27FC236}">
                <a16:creationId xmlns="" xmlns:a16="http://schemas.microsoft.com/office/drawing/2014/main" id="{142DCE2C-2863-46FA-9BE7-24365A24D9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Agrupar 1">
            <a:extLst>
              <a:ext uri="{FF2B5EF4-FFF2-40B4-BE49-F238E27FC236}">
                <a16:creationId xmlns="" xmlns:a16="http://schemas.microsoft.com/office/drawing/2014/main" id="{16A18A7E-AD45-534F-ADC7-0D7BEA21A3F9}"/>
              </a:ext>
            </a:extLst>
          </p:cNvPr>
          <p:cNvGrpSpPr/>
          <p:nvPr/>
        </p:nvGrpSpPr>
        <p:grpSpPr>
          <a:xfrm>
            <a:off x="1048568" y="2306631"/>
            <a:ext cx="10094864" cy="4107817"/>
            <a:chOff x="1048568" y="2306631"/>
            <a:chExt cx="10094864" cy="4107817"/>
          </a:xfrm>
        </p:grpSpPr>
        <p:grpSp>
          <p:nvGrpSpPr>
            <p:cNvPr id="7" name="Agrupar 6">
              <a:extLst>
                <a:ext uri="{FF2B5EF4-FFF2-40B4-BE49-F238E27FC236}">
                  <a16:creationId xmlns="" xmlns:a16="http://schemas.microsoft.com/office/drawing/2014/main" id="{8735800A-236B-134F-9AFB-74E4ABD6CD80}"/>
                </a:ext>
              </a:extLst>
            </p:cNvPr>
            <p:cNvGrpSpPr/>
            <p:nvPr/>
          </p:nvGrpSpPr>
          <p:grpSpPr>
            <a:xfrm>
              <a:off x="1048568" y="2306631"/>
              <a:ext cx="10094864" cy="4107817"/>
              <a:chOff x="0" y="0"/>
              <a:chExt cx="7642043" cy="4108360"/>
            </a:xfrm>
          </p:grpSpPr>
          <p:sp>
            <p:nvSpPr>
              <p:cNvPr id="8" name="Retângulo Arredondado 7">
                <a:extLst>
                  <a:ext uri="{FF2B5EF4-FFF2-40B4-BE49-F238E27FC236}">
                    <a16:creationId xmlns="" xmlns:a16="http://schemas.microsoft.com/office/drawing/2014/main" id="{CA7D3716-DDA1-1F42-B57B-AED58EE31BE2}"/>
                  </a:ext>
                </a:extLst>
              </p:cNvPr>
              <p:cNvSpPr/>
              <p:nvPr/>
            </p:nvSpPr>
            <p:spPr>
              <a:xfrm>
                <a:off x="0" y="0"/>
                <a:ext cx="3371850" cy="1216479"/>
              </a:xfrm>
              <a:prstGeom prst="roundRect">
                <a:avLst/>
              </a:prstGeom>
              <a:solidFill>
                <a:schemeClr val="accent1">
                  <a:alpha val="50295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00" b="1" dirty="0">
                    <a:solidFill>
                      <a:srgbClr val="00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AUTORIDADE INSTAURADORA</a:t>
                </a:r>
                <a:endParaRPr lang="pt-BR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buFont typeface="Symbol" pitchFamily="2" charset="2"/>
                  <a:buChar char=""/>
                </a:pPr>
                <a:r>
                  <a:rPr lang="pt-BR" sz="1600" dirty="0">
                    <a:solidFill>
                      <a:srgbClr val="00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Instauração da TCE</a:t>
                </a:r>
                <a:endParaRPr lang="pt-BR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buFont typeface="Symbol" pitchFamily="2" charset="2"/>
                  <a:buChar char=""/>
                </a:pPr>
                <a:r>
                  <a:rPr lang="pt-BR" sz="1600" dirty="0">
                    <a:solidFill>
                      <a:srgbClr val="00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Comunicar a instauração à CGDF e ao TCDF</a:t>
                </a:r>
                <a:endParaRPr lang="pt-BR" sz="12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Seta para a Direita Listrada 8">
                <a:extLst>
                  <a:ext uri="{FF2B5EF4-FFF2-40B4-BE49-F238E27FC236}">
                    <a16:creationId xmlns="" xmlns:a16="http://schemas.microsoft.com/office/drawing/2014/main" id="{7E4CA7EA-CE38-3348-B45F-B2F27DCD05C9}"/>
                  </a:ext>
                </a:extLst>
              </p:cNvPr>
              <p:cNvSpPr/>
              <p:nvPr/>
            </p:nvSpPr>
            <p:spPr>
              <a:xfrm>
                <a:off x="3502478" y="453572"/>
                <a:ext cx="284309" cy="291993"/>
              </a:xfrm>
              <a:prstGeom prst="stripedRightArrow">
                <a:avLst/>
              </a:prstGeom>
              <a:solidFill>
                <a:schemeClr val="accent6">
                  <a:lumMod val="75000"/>
                  <a:alpha val="59367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pt-BR"/>
              </a:p>
            </p:txBody>
          </p:sp>
          <p:sp>
            <p:nvSpPr>
              <p:cNvPr id="11" name="Retângulo Arredondado 10">
                <a:extLst>
                  <a:ext uri="{FF2B5EF4-FFF2-40B4-BE49-F238E27FC236}">
                    <a16:creationId xmlns="" xmlns:a16="http://schemas.microsoft.com/office/drawing/2014/main" id="{E623FEA9-E9DF-1F4A-8950-1B69DDAFA51A}"/>
                  </a:ext>
                </a:extLst>
              </p:cNvPr>
              <p:cNvSpPr/>
              <p:nvPr/>
            </p:nvSpPr>
            <p:spPr>
              <a:xfrm>
                <a:off x="4024993" y="228600"/>
                <a:ext cx="1608362" cy="729615"/>
              </a:xfrm>
              <a:prstGeom prst="roundRect">
                <a:avLst/>
              </a:prstGeom>
              <a:solidFill>
                <a:schemeClr val="accent4">
                  <a:lumMod val="75000"/>
                  <a:alpha val="50295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00" b="1" dirty="0">
                    <a:solidFill>
                      <a:srgbClr val="00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CTCE</a:t>
                </a:r>
                <a:endParaRPr lang="pt-BR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buFont typeface="Symbol" pitchFamily="2" charset="2"/>
                  <a:buChar char=""/>
                </a:pPr>
                <a:r>
                  <a:rPr lang="pt-BR" sz="1600" dirty="0">
                    <a:solidFill>
                      <a:srgbClr val="00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Execução da TCE</a:t>
                </a:r>
                <a:endParaRPr lang="pt-BR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tângulo Arredondado 11">
                <a:extLst>
                  <a:ext uri="{FF2B5EF4-FFF2-40B4-BE49-F238E27FC236}">
                    <a16:creationId xmlns="" xmlns:a16="http://schemas.microsoft.com/office/drawing/2014/main" id="{267ACF48-5E03-DB4B-9B9C-1A7931BD3E7A}"/>
                  </a:ext>
                </a:extLst>
              </p:cNvPr>
              <p:cNvSpPr/>
              <p:nvPr/>
            </p:nvSpPr>
            <p:spPr>
              <a:xfrm>
                <a:off x="6188528" y="81643"/>
                <a:ext cx="1453515" cy="1071245"/>
              </a:xfrm>
              <a:prstGeom prst="roundRect">
                <a:avLst/>
              </a:prstGeom>
              <a:solidFill>
                <a:schemeClr val="accent1">
                  <a:alpha val="50295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5875" indent="-15875" algn="ctr"/>
                <a:r>
                  <a:rPr lang="en-US" sz="1600" b="1" dirty="0">
                    <a:solidFill>
                      <a:srgbClr val="00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SETOR CONTÁBIL</a:t>
                </a:r>
                <a:endParaRPr lang="pt-BR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Symbol" pitchFamily="2" charset="2"/>
                  <a:buChar char=""/>
                </a:pPr>
                <a:r>
                  <a:rPr lang="en-US" sz="16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Efetuar </a:t>
                </a:r>
                <a:r>
                  <a:rPr lang="pt-BR" sz="16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registro</a:t>
                </a:r>
                <a:r>
                  <a:rPr lang="en-US" sz="16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 contábil</a:t>
                </a:r>
                <a:endParaRPr lang="pt-BR" sz="1600" dirty="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Seta para a Direita Listrada 12">
                <a:extLst>
                  <a:ext uri="{FF2B5EF4-FFF2-40B4-BE49-F238E27FC236}">
                    <a16:creationId xmlns="" xmlns:a16="http://schemas.microsoft.com/office/drawing/2014/main" id="{C76C1994-3268-5741-9F28-9A50617ABC23}"/>
                  </a:ext>
                </a:extLst>
              </p:cNvPr>
              <p:cNvSpPr/>
              <p:nvPr/>
            </p:nvSpPr>
            <p:spPr>
              <a:xfrm>
                <a:off x="5761544" y="453572"/>
                <a:ext cx="284309" cy="291993"/>
              </a:xfrm>
              <a:prstGeom prst="stripedRightArrow">
                <a:avLst/>
              </a:prstGeom>
              <a:solidFill>
                <a:schemeClr val="accent6">
                  <a:lumMod val="75000"/>
                  <a:alpha val="59367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pt-BR"/>
              </a:p>
            </p:txBody>
          </p:sp>
          <p:sp>
            <p:nvSpPr>
              <p:cNvPr id="14" name="Retângulo Arredondado 13">
                <a:extLst>
                  <a:ext uri="{FF2B5EF4-FFF2-40B4-BE49-F238E27FC236}">
                    <a16:creationId xmlns="" xmlns:a16="http://schemas.microsoft.com/office/drawing/2014/main" id="{7BA8F88B-BAA2-F44B-ABF6-62EE83510464}"/>
                  </a:ext>
                </a:extLst>
              </p:cNvPr>
              <p:cNvSpPr/>
              <p:nvPr/>
            </p:nvSpPr>
            <p:spPr>
              <a:xfrm>
                <a:off x="6188528" y="1567543"/>
                <a:ext cx="1453515" cy="1071245"/>
              </a:xfrm>
              <a:prstGeom prst="roundRect">
                <a:avLst/>
              </a:prstGeom>
              <a:solidFill>
                <a:schemeClr val="accent1">
                  <a:alpha val="50295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5875" algn="ctr"/>
                <a:r>
                  <a:rPr lang="en-US" sz="1600" b="1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SETOR PATRIMÔNIO</a:t>
                </a:r>
                <a:endParaRPr lang="pt-BR" sz="1600" b="1" dirty="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Symbol" pitchFamily="2" charset="2"/>
                  <a:buChar char=""/>
                </a:pPr>
                <a:r>
                  <a:rPr lang="en-US" sz="16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Efetuar </a:t>
                </a:r>
                <a:r>
                  <a:rPr lang="pt-BR" sz="16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registro </a:t>
                </a:r>
                <a:r>
                  <a:rPr lang="en-US" sz="16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patrimonial</a:t>
                </a:r>
                <a:endParaRPr lang="pt-BR" sz="1600" dirty="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Retângulo Arredondado 14">
                <a:extLst>
                  <a:ext uri="{FF2B5EF4-FFF2-40B4-BE49-F238E27FC236}">
                    <a16:creationId xmlns="" xmlns:a16="http://schemas.microsoft.com/office/drawing/2014/main" id="{FD594303-A280-5F47-A6FF-48E14218F59C}"/>
                  </a:ext>
                </a:extLst>
              </p:cNvPr>
              <p:cNvSpPr/>
              <p:nvPr/>
            </p:nvSpPr>
            <p:spPr>
              <a:xfrm>
                <a:off x="4122964" y="1567543"/>
                <a:ext cx="1647825" cy="1071245"/>
              </a:xfrm>
              <a:prstGeom prst="roundRect">
                <a:avLst/>
              </a:prstGeom>
              <a:solidFill>
                <a:schemeClr val="accent1">
                  <a:alpha val="50295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5875" algn="ctr"/>
                <a:r>
                  <a:rPr lang="en-US" sz="1600" b="1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AUTORIDADE INSTAURADORA</a:t>
                </a:r>
                <a:endParaRPr lang="pt-BR" sz="1600" b="1" dirty="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Symbol" pitchFamily="2" charset="2"/>
                  <a:buChar char=""/>
                </a:pPr>
                <a:r>
                  <a:rPr lang="en-US" sz="16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Manifestação</a:t>
                </a:r>
                <a:endParaRPr lang="pt-BR" sz="1600" dirty="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Seta para a Direita Listrada 15">
                <a:extLst>
                  <a:ext uri="{FF2B5EF4-FFF2-40B4-BE49-F238E27FC236}">
                    <a16:creationId xmlns="" xmlns:a16="http://schemas.microsoft.com/office/drawing/2014/main" id="{BC00B51B-7493-9443-934A-52A885A36BAE}"/>
                  </a:ext>
                </a:extLst>
              </p:cNvPr>
              <p:cNvSpPr/>
              <p:nvPr/>
            </p:nvSpPr>
            <p:spPr>
              <a:xfrm rot="5400000">
                <a:off x="6778625" y="1202418"/>
                <a:ext cx="283845" cy="291465"/>
              </a:xfrm>
              <a:prstGeom prst="stripedRightArrow">
                <a:avLst/>
              </a:prstGeom>
              <a:solidFill>
                <a:schemeClr val="accent6">
                  <a:lumMod val="75000"/>
                  <a:alpha val="59367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pt-BR"/>
              </a:p>
            </p:txBody>
          </p:sp>
          <p:sp>
            <p:nvSpPr>
              <p:cNvPr id="17" name="Retângulo Arredondado 16">
                <a:extLst>
                  <a:ext uri="{FF2B5EF4-FFF2-40B4-BE49-F238E27FC236}">
                    <a16:creationId xmlns="" xmlns:a16="http://schemas.microsoft.com/office/drawing/2014/main" id="{D3D71363-5A7D-4A48-AEC1-9682E1AD69AA}"/>
                  </a:ext>
                </a:extLst>
              </p:cNvPr>
              <p:cNvSpPr/>
              <p:nvPr/>
            </p:nvSpPr>
            <p:spPr>
              <a:xfrm>
                <a:off x="2065564" y="1567543"/>
                <a:ext cx="1647825" cy="1071245"/>
              </a:xfrm>
              <a:prstGeom prst="roundRect">
                <a:avLst/>
              </a:prstGeom>
              <a:solidFill>
                <a:schemeClr val="accent1">
                  <a:alpha val="50295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5875" algn="ctr"/>
                <a:r>
                  <a:rPr lang="en-US" sz="1600" b="1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SUBCI/CGDF</a:t>
                </a:r>
                <a:endParaRPr lang="pt-BR" sz="1600" b="1" dirty="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Symbol" pitchFamily="2" charset="2"/>
                  <a:buChar char=""/>
                </a:pPr>
                <a:r>
                  <a:rPr lang="en-US" sz="16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Realizar certificação</a:t>
                </a:r>
                <a:endParaRPr lang="pt-BR" sz="1600" dirty="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Seta para a Direita Listrada 17">
                <a:extLst>
                  <a:ext uri="{FF2B5EF4-FFF2-40B4-BE49-F238E27FC236}">
                    <a16:creationId xmlns="" xmlns:a16="http://schemas.microsoft.com/office/drawing/2014/main" id="{56B1E7E0-816C-D74B-B8E4-497F1A991762}"/>
                  </a:ext>
                </a:extLst>
              </p:cNvPr>
              <p:cNvSpPr/>
              <p:nvPr/>
            </p:nvSpPr>
            <p:spPr>
              <a:xfrm rot="10800000">
                <a:off x="3792764" y="1939472"/>
                <a:ext cx="283845" cy="291465"/>
              </a:xfrm>
              <a:prstGeom prst="stripedRightArrow">
                <a:avLst/>
              </a:prstGeom>
              <a:solidFill>
                <a:schemeClr val="accent6">
                  <a:lumMod val="75000"/>
                  <a:alpha val="59367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pt-BR"/>
              </a:p>
            </p:txBody>
          </p:sp>
          <p:sp>
            <p:nvSpPr>
              <p:cNvPr id="19" name="Retângulo Arredondado 18">
                <a:extLst>
                  <a:ext uri="{FF2B5EF4-FFF2-40B4-BE49-F238E27FC236}">
                    <a16:creationId xmlns="" xmlns:a16="http://schemas.microsoft.com/office/drawing/2014/main" id="{099C4C29-BEA4-484E-9891-ECD45C78A1B2}"/>
                  </a:ext>
                </a:extLst>
              </p:cNvPr>
              <p:cNvSpPr/>
              <p:nvPr/>
            </p:nvSpPr>
            <p:spPr>
              <a:xfrm>
                <a:off x="0" y="1567543"/>
                <a:ext cx="1647825" cy="1071245"/>
              </a:xfrm>
              <a:prstGeom prst="roundRect">
                <a:avLst/>
              </a:prstGeom>
              <a:solidFill>
                <a:schemeClr val="accent1">
                  <a:alpha val="50295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5875" algn="ctr"/>
                <a:r>
                  <a:rPr lang="en-US" sz="1600" b="1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DIRIGENTE MÁXIMO</a:t>
                </a:r>
                <a:endParaRPr lang="pt-BR" sz="1600" b="1" dirty="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Symbol" pitchFamily="2" charset="2"/>
                  <a:buChar char=""/>
                </a:pPr>
                <a:r>
                  <a:rPr lang="en-US" sz="16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Pronunciamento</a:t>
                </a:r>
                <a:endParaRPr lang="pt-BR" sz="1600" dirty="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Seta para a Direita Listrada 19">
                <a:extLst>
                  <a:ext uri="{FF2B5EF4-FFF2-40B4-BE49-F238E27FC236}">
                    <a16:creationId xmlns="" xmlns:a16="http://schemas.microsoft.com/office/drawing/2014/main" id="{5BDB2641-E1C8-5542-87B1-6F323CD1DFB4}"/>
                  </a:ext>
                </a:extLst>
              </p:cNvPr>
              <p:cNvSpPr/>
              <p:nvPr/>
            </p:nvSpPr>
            <p:spPr>
              <a:xfrm rot="10800000">
                <a:off x="1727200" y="1931307"/>
                <a:ext cx="283845" cy="291465"/>
              </a:xfrm>
              <a:prstGeom prst="stripedRightArrow">
                <a:avLst/>
              </a:prstGeom>
              <a:solidFill>
                <a:schemeClr val="accent6">
                  <a:lumMod val="75000"/>
                  <a:alpha val="59367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pt-BR"/>
              </a:p>
            </p:txBody>
          </p:sp>
          <p:sp>
            <p:nvSpPr>
              <p:cNvPr id="21" name="Retângulo Arredondado 20">
                <a:extLst>
                  <a:ext uri="{FF2B5EF4-FFF2-40B4-BE49-F238E27FC236}">
                    <a16:creationId xmlns="" xmlns:a16="http://schemas.microsoft.com/office/drawing/2014/main" id="{A2ABFE4B-0CD1-2B46-855D-169B8B4A0C1E}"/>
                  </a:ext>
                </a:extLst>
              </p:cNvPr>
              <p:cNvSpPr/>
              <p:nvPr/>
            </p:nvSpPr>
            <p:spPr>
              <a:xfrm>
                <a:off x="0" y="3037115"/>
                <a:ext cx="1647825" cy="1071245"/>
              </a:xfrm>
              <a:prstGeom prst="roundRect">
                <a:avLst/>
              </a:prstGeom>
              <a:solidFill>
                <a:schemeClr val="accent1">
                  <a:alpha val="50295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5875" algn="ctr"/>
                <a:r>
                  <a:rPr lang="en-US" sz="1600" b="1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DIRIGENTE MÁXIMO</a:t>
                </a:r>
                <a:endParaRPr lang="pt-BR" sz="1600" b="1" dirty="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Symbol" pitchFamily="2" charset="2"/>
                  <a:buChar char=""/>
                </a:pPr>
                <a:r>
                  <a:rPr lang="pt-BR" sz="1600" dirty="0" smtClean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Envio </a:t>
                </a:r>
                <a:r>
                  <a:rPr lang="pt-BR" sz="16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a PGDF ou setor jurídico</a:t>
                </a:r>
              </a:p>
            </p:txBody>
          </p:sp>
          <p:sp>
            <p:nvSpPr>
              <p:cNvPr id="22" name="Seta para a Direita Listrada 21">
                <a:extLst>
                  <a:ext uri="{FF2B5EF4-FFF2-40B4-BE49-F238E27FC236}">
                    <a16:creationId xmlns="" xmlns:a16="http://schemas.microsoft.com/office/drawing/2014/main" id="{38AA08D9-40FC-434E-9E48-DA55C3E270C2}"/>
                  </a:ext>
                </a:extLst>
              </p:cNvPr>
              <p:cNvSpPr/>
              <p:nvPr/>
            </p:nvSpPr>
            <p:spPr>
              <a:xfrm rot="10800000">
                <a:off x="5842000" y="1939472"/>
                <a:ext cx="283845" cy="291465"/>
              </a:xfrm>
              <a:prstGeom prst="stripedRightArrow">
                <a:avLst/>
              </a:prstGeom>
              <a:solidFill>
                <a:schemeClr val="accent6">
                  <a:lumMod val="75000"/>
                  <a:alpha val="59367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pt-BR"/>
              </a:p>
            </p:txBody>
          </p:sp>
        </p:grpSp>
        <p:sp>
          <p:nvSpPr>
            <p:cNvPr id="23" name="Seta para a Direita Listrada 22">
              <a:extLst>
                <a:ext uri="{FF2B5EF4-FFF2-40B4-BE49-F238E27FC236}">
                  <a16:creationId xmlns="" xmlns:a16="http://schemas.microsoft.com/office/drawing/2014/main" id="{C0194D5A-2F1E-E347-BD3D-05E86C6CA6B2}"/>
                </a:ext>
              </a:extLst>
            </p:cNvPr>
            <p:cNvSpPr/>
            <p:nvPr/>
          </p:nvSpPr>
          <p:spPr>
            <a:xfrm rot="5400000">
              <a:off x="1995023" y="4961677"/>
              <a:ext cx="283807" cy="385015"/>
            </a:xfrm>
            <a:prstGeom prst="stripedRightArrow">
              <a:avLst/>
            </a:prstGeom>
            <a:solidFill>
              <a:schemeClr val="accent6">
                <a:lumMod val="75000"/>
                <a:alpha val="59367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</p:grp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498787"/>
              </p:ext>
            </p:extLst>
          </p:nvPr>
        </p:nvGraphicFramePr>
        <p:xfrm>
          <a:off x="875596" y="63641"/>
          <a:ext cx="4215388" cy="653797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64579"/>
                <a:gridCol w="3650809"/>
              </a:tblGrid>
              <a:tr h="653797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75565" marR="75565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</a:rPr>
                        <a:t>GOVERNO </a:t>
                      </a:r>
                      <a:r>
                        <a:rPr lang="pt-BR" sz="800" dirty="0">
                          <a:effectLst/>
                        </a:rPr>
                        <a:t>DO DISTRITO FEDERAL</a:t>
                      </a:r>
                    </a:p>
                    <a:p>
                      <a:pPr marL="75565" marR="75565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Controladoria-Geral do Distrito Federal</a:t>
                      </a: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t-BR" sz="800" dirty="0">
                          <a:effectLst/>
                        </a:rPr>
                        <a:t>  </a:t>
                      </a:r>
                      <a:r>
                        <a:rPr lang="pt-BR" sz="800" dirty="0" err="1">
                          <a:effectLst/>
                        </a:rPr>
                        <a:t>Subcontroladoria</a:t>
                      </a:r>
                      <a:r>
                        <a:rPr lang="pt-BR" sz="800" dirty="0">
                          <a:effectLst/>
                        </a:rPr>
                        <a:t> de Correição Administrativa</a:t>
                      </a:r>
                      <a:endParaRPr lang="pt-B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pic>
        <p:nvPicPr>
          <p:cNvPr id="2049" name="Imagem 1" descr="cid:image001.jpg@01D863C2.7A2AA51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418" y="146816"/>
            <a:ext cx="466853" cy="459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613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="" xmlns:a16="http://schemas.microsoft.com/office/drawing/2014/main" id="{C9A36457-A5F4-4103-A443-02581C0918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="" xmlns:a16="http://schemas.microsoft.com/office/drawing/2014/main" id="{DC5FB7E8-B636-40FA-BE8D-48145C0F5C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4818" name="Título 1">
            <a:extLst>
              <a:ext uri="{FF2B5EF4-FFF2-40B4-BE49-F238E27FC236}">
                <a16:creationId xmlns="" xmlns:a16="http://schemas.microsoft.com/office/drawing/2014/main" id="{6D31C743-5F2B-BD48-BF54-B2098DE05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093" y="1004639"/>
            <a:ext cx="10639328" cy="1188720"/>
          </a:xfrm>
        </p:spPr>
        <p:txBody>
          <a:bodyPr>
            <a:normAutofit/>
          </a:bodyPr>
          <a:lstStyle/>
          <a:p>
            <a:r>
              <a:rPr lang="pt-BR" altLang="pt-BR" sz="3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Mapa esquemático das fases da TCE</a:t>
            </a:r>
            <a:br>
              <a:rPr lang="pt-BR" altLang="pt-BR" sz="3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pt-BR" altLang="pt-BR" sz="3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Rito Sumaríssimo – </a:t>
            </a:r>
            <a:r>
              <a:rPr lang="pt-BR" altLang="pt-BR" sz="37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(Art. 60 da IN nº 05/2022-CGDF)</a:t>
            </a:r>
            <a:endParaRPr lang="pt-BR" altLang="pt-BR" sz="3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6" name="Freeform: Shape 75">
            <a:extLst>
              <a:ext uri="{FF2B5EF4-FFF2-40B4-BE49-F238E27FC236}">
                <a16:creationId xmlns="" xmlns:a16="http://schemas.microsoft.com/office/drawing/2014/main" id="{142DCE2C-2863-46FA-9BE7-24365A24D9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Agrupar 7">
            <a:extLst>
              <a:ext uri="{FF2B5EF4-FFF2-40B4-BE49-F238E27FC236}">
                <a16:creationId xmlns="" xmlns:a16="http://schemas.microsoft.com/office/drawing/2014/main" id="{778AD77A-5A39-8141-9018-4FE24984DAD3}"/>
              </a:ext>
            </a:extLst>
          </p:cNvPr>
          <p:cNvGrpSpPr/>
          <p:nvPr/>
        </p:nvGrpSpPr>
        <p:grpSpPr>
          <a:xfrm>
            <a:off x="1048568" y="2306631"/>
            <a:ext cx="10094864" cy="2663836"/>
            <a:chOff x="0" y="0"/>
            <a:chExt cx="7642043" cy="2664189"/>
          </a:xfrm>
        </p:grpSpPr>
        <p:sp>
          <p:nvSpPr>
            <p:cNvPr id="10" name="Retângulo Arredondado 9">
              <a:extLst>
                <a:ext uri="{FF2B5EF4-FFF2-40B4-BE49-F238E27FC236}">
                  <a16:creationId xmlns="" xmlns:a16="http://schemas.microsoft.com/office/drawing/2014/main" id="{63E767B2-A103-F742-8DBA-D78AE7B1ACDD}"/>
                </a:ext>
              </a:extLst>
            </p:cNvPr>
            <p:cNvSpPr/>
            <p:nvPr/>
          </p:nvSpPr>
          <p:spPr>
            <a:xfrm>
              <a:off x="0" y="0"/>
              <a:ext cx="3371850" cy="1216479"/>
            </a:xfrm>
            <a:prstGeom prst="roundRect">
              <a:avLst/>
            </a:prstGeom>
            <a:solidFill>
              <a:schemeClr val="accent1">
                <a:alpha val="50295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AUTORIDADE INSTAURADORA</a:t>
              </a:r>
              <a:endParaRPr lang="pt-B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buFont typeface="Symbol" pitchFamily="2" charset="2"/>
                <a:buChar char=""/>
              </a:pPr>
              <a:r>
                <a:rPr lang="pt-BR" sz="16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Instauração da TCE</a:t>
              </a:r>
              <a:endParaRPr lang="pt-B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buFont typeface="Symbol" pitchFamily="2" charset="2"/>
                <a:buChar char=""/>
              </a:pPr>
              <a:r>
                <a:rPr lang="pt-BR" sz="16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Comunicar a instauração à CGDF e ao TCDF</a:t>
              </a:r>
              <a:endParaRPr lang="pt-BR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Seta para a Direita Listrada 10">
              <a:extLst>
                <a:ext uri="{FF2B5EF4-FFF2-40B4-BE49-F238E27FC236}">
                  <a16:creationId xmlns="" xmlns:a16="http://schemas.microsoft.com/office/drawing/2014/main" id="{61121694-4968-6F40-B90A-5F72ECC6D0E1}"/>
                </a:ext>
              </a:extLst>
            </p:cNvPr>
            <p:cNvSpPr/>
            <p:nvPr/>
          </p:nvSpPr>
          <p:spPr>
            <a:xfrm>
              <a:off x="3502478" y="453572"/>
              <a:ext cx="284309" cy="291993"/>
            </a:xfrm>
            <a:prstGeom prst="stripedRightArrow">
              <a:avLst/>
            </a:prstGeom>
            <a:solidFill>
              <a:schemeClr val="accent6">
                <a:lumMod val="75000"/>
                <a:alpha val="59367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12" name="Retângulo Arredondado 11">
              <a:extLst>
                <a:ext uri="{FF2B5EF4-FFF2-40B4-BE49-F238E27FC236}">
                  <a16:creationId xmlns="" xmlns:a16="http://schemas.microsoft.com/office/drawing/2014/main" id="{B9B005EB-CA10-C348-A557-E550251D456B}"/>
                </a:ext>
              </a:extLst>
            </p:cNvPr>
            <p:cNvSpPr/>
            <p:nvPr/>
          </p:nvSpPr>
          <p:spPr>
            <a:xfrm>
              <a:off x="4024993" y="228600"/>
              <a:ext cx="1608362" cy="729615"/>
            </a:xfrm>
            <a:prstGeom prst="roundRect">
              <a:avLst/>
            </a:prstGeom>
            <a:solidFill>
              <a:schemeClr val="accent4">
                <a:lumMod val="75000"/>
                <a:alpha val="50295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CTCE</a:t>
              </a:r>
              <a:endParaRPr lang="pt-B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buFont typeface="Symbol" pitchFamily="2" charset="2"/>
                <a:buChar char=""/>
              </a:pPr>
              <a:r>
                <a:rPr lang="pt-BR" sz="16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Execução da TCE</a:t>
              </a:r>
              <a:endParaRPr lang="pt-B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tângulo Arredondado 12">
              <a:extLst>
                <a:ext uri="{FF2B5EF4-FFF2-40B4-BE49-F238E27FC236}">
                  <a16:creationId xmlns="" xmlns:a16="http://schemas.microsoft.com/office/drawing/2014/main" id="{71FDF38E-137A-694B-8B84-B251DD35E435}"/>
                </a:ext>
              </a:extLst>
            </p:cNvPr>
            <p:cNvSpPr/>
            <p:nvPr/>
          </p:nvSpPr>
          <p:spPr>
            <a:xfrm>
              <a:off x="6188528" y="81643"/>
              <a:ext cx="1453515" cy="1071245"/>
            </a:xfrm>
            <a:prstGeom prst="roundRect">
              <a:avLst/>
            </a:prstGeom>
            <a:solidFill>
              <a:schemeClr val="accent1">
                <a:alpha val="50295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5875" indent="-15875" algn="ctr"/>
              <a:r>
                <a:rPr lang="en-US" sz="1600" b="1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SETOR CONTÁBIL</a:t>
              </a:r>
              <a:endParaRPr lang="pt-B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buFont typeface="Symbol" pitchFamily="2" charset="2"/>
                <a:buChar char=""/>
              </a:pPr>
              <a:r>
                <a:rPr lang="en-US" sz="16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Efetuar </a:t>
              </a:r>
              <a:r>
                <a:rPr lang="pt-BR" sz="16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registro</a:t>
              </a:r>
              <a:r>
                <a:rPr lang="en-US" sz="16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 contábil</a:t>
              </a:r>
              <a:endParaRPr lang="pt-BR" sz="1600" dirty="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4" name="Seta para a Direita Listrada 13">
              <a:extLst>
                <a:ext uri="{FF2B5EF4-FFF2-40B4-BE49-F238E27FC236}">
                  <a16:creationId xmlns="" xmlns:a16="http://schemas.microsoft.com/office/drawing/2014/main" id="{6D463565-9247-5245-B4F8-6649B1B7F7DE}"/>
                </a:ext>
              </a:extLst>
            </p:cNvPr>
            <p:cNvSpPr/>
            <p:nvPr/>
          </p:nvSpPr>
          <p:spPr>
            <a:xfrm>
              <a:off x="5761544" y="453572"/>
              <a:ext cx="284309" cy="291993"/>
            </a:xfrm>
            <a:prstGeom prst="stripedRightArrow">
              <a:avLst/>
            </a:prstGeom>
            <a:solidFill>
              <a:schemeClr val="accent6">
                <a:lumMod val="75000"/>
                <a:alpha val="59367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15" name="Retângulo Arredondado 14">
              <a:extLst>
                <a:ext uri="{FF2B5EF4-FFF2-40B4-BE49-F238E27FC236}">
                  <a16:creationId xmlns="" xmlns:a16="http://schemas.microsoft.com/office/drawing/2014/main" id="{BA9A2FAF-3829-5443-B14B-B2878B6821E8}"/>
                </a:ext>
              </a:extLst>
            </p:cNvPr>
            <p:cNvSpPr/>
            <p:nvPr/>
          </p:nvSpPr>
          <p:spPr>
            <a:xfrm>
              <a:off x="6188528" y="1567543"/>
              <a:ext cx="1453515" cy="1071245"/>
            </a:xfrm>
            <a:prstGeom prst="roundRect">
              <a:avLst/>
            </a:prstGeom>
            <a:solidFill>
              <a:schemeClr val="accent1">
                <a:alpha val="50295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5875" algn="ctr"/>
              <a:r>
                <a:rPr lang="en-US" sz="1600" b="1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SETOR PATRIMÔNIO</a:t>
              </a:r>
              <a:endParaRPr lang="pt-BR" sz="1600" b="1" dirty="0">
                <a:solidFill>
                  <a:srgbClr val="000000"/>
                </a:solidFill>
                <a:cs typeface="Times New Roman" panose="02020603050405020304" pitchFamily="18" charset="0"/>
              </a:endParaRPr>
            </a:p>
            <a:p>
              <a:pPr marL="342900" indent="-342900">
                <a:buFont typeface="Symbol" pitchFamily="2" charset="2"/>
                <a:buChar char=""/>
              </a:pPr>
              <a:r>
                <a:rPr lang="en-US" sz="16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Efetuar </a:t>
              </a:r>
              <a:r>
                <a:rPr lang="pt-BR" sz="16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registro </a:t>
              </a:r>
              <a:r>
                <a:rPr lang="en-US" sz="16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patrimonial</a:t>
              </a:r>
              <a:endParaRPr lang="pt-BR" sz="1600" dirty="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6" name="Retângulo Arredondado 15">
              <a:extLst>
                <a:ext uri="{FF2B5EF4-FFF2-40B4-BE49-F238E27FC236}">
                  <a16:creationId xmlns="" xmlns:a16="http://schemas.microsoft.com/office/drawing/2014/main" id="{126C5102-4D68-0F49-9179-3300EB56D163}"/>
                </a:ext>
              </a:extLst>
            </p:cNvPr>
            <p:cNvSpPr/>
            <p:nvPr/>
          </p:nvSpPr>
          <p:spPr>
            <a:xfrm>
              <a:off x="3380378" y="1536587"/>
              <a:ext cx="2398939" cy="1127602"/>
            </a:xfrm>
            <a:prstGeom prst="roundRect">
              <a:avLst/>
            </a:prstGeom>
            <a:solidFill>
              <a:schemeClr val="accent1">
                <a:alpha val="50295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5875" algn="ctr"/>
              <a:r>
                <a:rPr lang="en-US" sz="1600" b="1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DIRIGENTE MÁXIMO/ AUTORIDADE INSTAURADORA</a:t>
              </a:r>
              <a:endParaRPr lang="pt-BR" sz="1600" b="1" dirty="0">
                <a:solidFill>
                  <a:srgbClr val="000000"/>
                </a:solidFill>
                <a:cs typeface="Times New Roman" panose="02020603050405020304" pitchFamily="18" charset="0"/>
              </a:endParaRPr>
            </a:p>
            <a:p>
              <a:pPr marL="342900" indent="-342900">
                <a:buFont typeface="Symbol" pitchFamily="2" charset="2"/>
                <a:buChar char=""/>
              </a:pPr>
              <a:r>
                <a:rPr lang="en-US" sz="16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Pronunciamento</a:t>
              </a:r>
            </a:p>
            <a:p>
              <a:pPr marL="342900" indent="-342900">
                <a:buFont typeface="Symbol" pitchFamily="2" charset="2"/>
                <a:buChar char=""/>
              </a:pPr>
              <a:r>
                <a:rPr lang="pt-BR" sz="16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Envio a PGDF ou setor jurídico</a:t>
              </a:r>
            </a:p>
          </p:txBody>
        </p:sp>
        <p:sp>
          <p:nvSpPr>
            <p:cNvPr id="17" name="Seta para a Direita Listrada 16">
              <a:extLst>
                <a:ext uri="{FF2B5EF4-FFF2-40B4-BE49-F238E27FC236}">
                  <a16:creationId xmlns="" xmlns:a16="http://schemas.microsoft.com/office/drawing/2014/main" id="{5D79E16B-3BF5-FC43-9B65-29E34388191F}"/>
                </a:ext>
              </a:extLst>
            </p:cNvPr>
            <p:cNvSpPr/>
            <p:nvPr/>
          </p:nvSpPr>
          <p:spPr>
            <a:xfrm rot="5400000">
              <a:off x="6778625" y="1202418"/>
              <a:ext cx="283845" cy="291465"/>
            </a:xfrm>
            <a:prstGeom prst="stripedRightArrow">
              <a:avLst/>
            </a:prstGeom>
            <a:solidFill>
              <a:schemeClr val="accent6">
                <a:lumMod val="75000"/>
                <a:alpha val="59367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23" name="Seta para a Direita Listrada 22">
              <a:extLst>
                <a:ext uri="{FF2B5EF4-FFF2-40B4-BE49-F238E27FC236}">
                  <a16:creationId xmlns="" xmlns:a16="http://schemas.microsoft.com/office/drawing/2014/main" id="{F236B781-D86E-2D4A-B4CD-1CB00603DE3E}"/>
                </a:ext>
              </a:extLst>
            </p:cNvPr>
            <p:cNvSpPr/>
            <p:nvPr/>
          </p:nvSpPr>
          <p:spPr>
            <a:xfrm rot="10800000">
              <a:off x="5842000" y="1939472"/>
              <a:ext cx="283845" cy="291465"/>
            </a:xfrm>
            <a:prstGeom prst="stripedRightArrow">
              <a:avLst/>
            </a:prstGeom>
            <a:solidFill>
              <a:schemeClr val="accent6">
                <a:lumMod val="75000"/>
                <a:alpha val="59367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</p:grp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349064"/>
              </p:ext>
            </p:extLst>
          </p:nvPr>
        </p:nvGraphicFramePr>
        <p:xfrm>
          <a:off x="784981" y="115697"/>
          <a:ext cx="4410710" cy="64898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70824"/>
                <a:gridCol w="3539886"/>
              </a:tblGrid>
              <a:tr h="64898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75565" marR="75565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</a:rPr>
                        <a:t>GOVERNO </a:t>
                      </a:r>
                      <a:r>
                        <a:rPr lang="pt-BR" sz="800" dirty="0">
                          <a:effectLst/>
                        </a:rPr>
                        <a:t>DO DISTRITO FEDERAL</a:t>
                      </a:r>
                    </a:p>
                    <a:p>
                      <a:pPr marL="75565" marR="75565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Controladoria-Geral do Distrito Federal</a:t>
                      </a: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t-BR" sz="800" dirty="0">
                          <a:effectLst/>
                        </a:rPr>
                        <a:t>  </a:t>
                      </a:r>
                      <a:r>
                        <a:rPr lang="pt-BR" sz="800" dirty="0" smtClean="0">
                          <a:effectLst/>
                        </a:rPr>
                        <a:t>  </a:t>
                      </a:r>
                      <a:r>
                        <a:rPr lang="pt-BR" sz="800" dirty="0" err="1" smtClean="0">
                          <a:effectLst/>
                        </a:rPr>
                        <a:t>Subcontroladoria</a:t>
                      </a:r>
                      <a:r>
                        <a:rPr lang="pt-BR" sz="800" dirty="0" smtClean="0">
                          <a:effectLst/>
                        </a:rPr>
                        <a:t> </a:t>
                      </a:r>
                      <a:r>
                        <a:rPr lang="pt-BR" sz="800" dirty="0">
                          <a:effectLst/>
                        </a:rPr>
                        <a:t>de Correição Administrativa</a:t>
                      </a:r>
                      <a:endParaRPr lang="pt-B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pic>
        <p:nvPicPr>
          <p:cNvPr id="3073" name="Imagem 1" descr="cid:image001.jpg@01D863C2.7A2AA51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346" y="206552"/>
            <a:ext cx="458922" cy="452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43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="" xmlns:a16="http://schemas.microsoft.com/office/drawing/2014/main" id="{C9A36457-A5F4-4103-A443-02581C0918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="" xmlns:a16="http://schemas.microsoft.com/office/drawing/2014/main" id="{DC5FB7E8-B636-40FA-BE8D-48145C0F5C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818" name="Título 1">
            <a:extLst>
              <a:ext uri="{FF2B5EF4-FFF2-40B4-BE49-F238E27FC236}">
                <a16:creationId xmlns="" xmlns:a16="http://schemas.microsoft.com/office/drawing/2014/main" id="{6D31C743-5F2B-BD48-BF54-B2098DE05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336" y="1008548"/>
            <a:ext cx="10639328" cy="1188720"/>
          </a:xfrm>
        </p:spPr>
        <p:txBody>
          <a:bodyPr>
            <a:normAutofit/>
          </a:bodyPr>
          <a:lstStyle/>
          <a:p>
            <a:r>
              <a:rPr lang="pt-BR" altLang="pt-BR" sz="3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Mapa esquemático das fases da TCE</a:t>
            </a:r>
            <a:br>
              <a:rPr lang="pt-BR" altLang="pt-BR" sz="3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pt-BR" altLang="pt-BR" sz="3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Etapas de Execução - CTCE</a:t>
            </a:r>
            <a:endParaRPr lang="pt-BR" altLang="pt-BR" sz="3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6" name="Freeform: Shape 75">
            <a:extLst>
              <a:ext uri="{FF2B5EF4-FFF2-40B4-BE49-F238E27FC236}">
                <a16:creationId xmlns="" xmlns:a16="http://schemas.microsoft.com/office/drawing/2014/main" id="{142DCE2C-2863-46FA-9BE7-24365A24D9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tângulo Arredondado 17">
            <a:extLst>
              <a:ext uri="{FF2B5EF4-FFF2-40B4-BE49-F238E27FC236}">
                <a16:creationId xmlns="" xmlns:a16="http://schemas.microsoft.com/office/drawing/2014/main" id="{5E4D08BE-F79A-2A42-BECD-979C2E0F6794}"/>
              </a:ext>
            </a:extLst>
          </p:cNvPr>
          <p:cNvSpPr/>
          <p:nvPr/>
        </p:nvSpPr>
        <p:spPr>
          <a:xfrm>
            <a:off x="432386" y="2397546"/>
            <a:ext cx="10639327" cy="4050913"/>
          </a:xfrm>
          <a:prstGeom prst="roundRect">
            <a:avLst/>
          </a:prstGeom>
          <a:solidFill>
            <a:schemeClr val="accent4">
              <a:lumMod val="75000"/>
              <a:alpha val="50295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pt-B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Declaração de Inexistência de Impedimento;</a:t>
            </a:r>
            <a:endParaRPr lang="pt-B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pt-B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Designar Secretário;</a:t>
            </a:r>
            <a:endParaRPr lang="pt-B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pt-B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Ata de Instalação;</a:t>
            </a:r>
            <a:endParaRPr lang="pt-B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pt-B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Realizar diligências e oitivas;</a:t>
            </a:r>
            <a:endParaRPr lang="pt-B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pt-B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Quantificar e identificar o responsável;</a:t>
            </a:r>
            <a:endParaRPr lang="pt-B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pt-B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Demonstrativo Financeiro do </a:t>
            </a:r>
            <a:r>
              <a:rPr lang="pt-BR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pt-B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ébito;</a:t>
            </a:r>
            <a:endParaRPr lang="pt-B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pt-B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Relatório Prévio;</a:t>
            </a:r>
            <a:endParaRPr lang="pt-B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pt-B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Mandado de Notificação;</a:t>
            </a:r>
            <a:endParaRPr lang="pt-B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pt-B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Relatório Final;</a:t>
            </a:r>
            <a:endParaRPr lang="pt-B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pt-B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Matriz de Responsabilização; e </a:t>
            </a:r>
            <a:endParaRPr lang="pt-B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pt-B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Registrar TCE no Sistema e-Contas.</a:t>
            </a:r>
            <a:endParaRPr lang="pt-B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655521"/>
              </p:ext>
            </p:extLst>
          </p:nvPr>
        </p:nvGraphicFramePr>
        <p:xfrm>
          <a:off x="432386" y="94411"/>
          <a:ext cx="4415353" cy="61865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42741"/>
                <a:gridCol w="3572612"/>
              </a:tblGrid>
              <a:tr h="61865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75565" marR="75565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</a:rPr>
                        <a:t>GOVERNO </a:t>
                      </a:r>
                      <a:r>
                        <a:rPr lang="pt-BR" sz="800" dirty="0">
                          <a:effectLst/>
                        </a:rPr>
                        <a:t>DO DISTRITO FEDERAL</a:t>
                      </a:r>
                    </a:p>
                    <a:p>
                      <a:pPr marL="75565" marR="75565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Controladoria-Geral do Distrito Federal</a:t>
                      </a: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t-BR" sz="800" dirty="0">
                          <a:effectLst/>
                        </a:rPr>
                        <a:t>  </a:t>
                      </a:r>
                      <a:r>
                        <a:rPr lang="pt-BR" sz="800" dirty="0" smtClean="0">
                          <a:effectLst/>
                        </a:rPr>
                        <a:t> </a:t>
                      </a:r>
                      <a:r>
                        <a:rPr lang="pt-BR" sz="800" dirty="0" err="1" smtClean="0">
                          <a:effectLst/>
                        </a:rPr>
                        <a:t>Subcontroladoria</a:t>
                      </a:r>
                      <a:r>
                        <a:rPr lang="pt-BR" sz="800" dirty="0" smtClean="0">
                          <a:effectLst/>
                        </a:rPr>
                        <a:t> </a:t>
                      </a:r>
                      <a:r>
                        <a:rPr lang="pt-BR" sz="800" dirty="0">
                          <a:effectLst/>
                        </a:rPr>
                        <a:t>de Correição Administrativa</a:t>
                      </a:r>
                      <a:endParaRPr lang="pt-B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pic>
        <p:nvPicPr>
          <p:cNvPr id="4097" name="Imagem 1" descr="cid:image001.jpg@01D863C2.7A2AA51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37" y="169785"/>
            <a:ext cx="440068" cy="4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890963" y="36083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smtClean="0">
                <a:ln>
                  <a:noFill/>
                </a:ln>
                <a:solidFill>
                  <a:srgbClr val="21212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pt-BR" altLang="pt-B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smtClean="0">
                <a:ln>
                  <a:noFill/>
                </a:ln>
                <a:solidFill>
                  <a:srgbClr val="21212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pt-BR" altLang="pt-B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smtClean="0">
                <a:ln>
                  <a:noFill/>
                </a:ln>
                <a:solidFill>
                  <a:srgbClr val="21212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9616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pa Esquematico TCE_Portaria_23_2022_PGDF" id="{36FAE7B3-96C9-2E4D-878E-4B5A17201B3E}" vid="{F0F8A1EE-677E-A24E-914F-D0536A68FB2F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Mapa Esquematico TCE_Portaria_23_2022_PGDF</Template>
  <TotalTime>380</TotalTime>
  <Words>245</Words>
  <Application>Microsoft Office PowerPoint</Application>
  <PresentationFormat>Widescreen</PresentationFormat>
  <Paragraphs>83</Paragraphs>
  <Slides>4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Corbel</vt:lpstr>
      <vt:lpstr>Symbol</vt:lpstr>
      <vt:lpstr>Times New Roman</vt:lpstr>
      <vt:lpstr>Tema do Office</vt:lpstr>
      <vt:lpstr>Mapa esquemático das fases da TCE Rito Ordinário – (Art. 35 da IN nº 05/2022-CGDF)</vt:lpstr>
      <vt:lpstr>Mapa esquemático das fases da TCE Rito Sumário – (Art. 51 da IN nº 05/2022-CGDF)</vt:lpstr>
      <vt:lpstr>Mapa esquemático das fases da TCE Rito Sumaríssimo – (Art. 60 da IN nº 05/2022-CGDF)</vt:lpstr>
      <vt:lpstr>Mapa esquemático das fases da TCE Etapas de Execução - CTCE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 esquemático das fases da TCE Rito Ordinário – (acima de R$ 27.126,84)</dc:title>
  <dc:creator>Michaela Guimarães Ferreira Pádua</dc:creator>
  <cp:lastModifiedBy>Vansley Tavares Rocha</cp:lastModifiedBy>
  <cp:revision>6</cp:revision>
  <dcterms:created xsi:type="dcterms:W3CDTF">2022-05-16T10:48:10Z</dcterms:created>
  <dcterms:modified xsi:type="dcterms:W3CDTF">2024-09-17T20:39:22Z</dcterms:modified>
</cp:coreProperties>
</file>